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467" r:id="rId3"/>
    <p:sldId id="754" r:id="rId4"/>
    <p:sldId id="634" r:id="rId5"/>
    <p:sldId id="652" r:id="rId6"/>
    <p:sldId id="758" r:id="rId7"/>
    <p:sldId id="759" r:id="rId8"/>
    <p:sldId id="653" r:id="rId9"/>
    <p:sldId id="755" r:id="rId10"/>
    <p:sldId id="656" r:id="rId11"/>
    <p:sldId id="657" r:id="rId12"/>
    <p:sldId id="761" r:id="rId13"/>
    <p:sldId id="762" r:id="rId14"/>
    <p:sldId id="736" r:id="rId15"/>
    <p:sldId id="756" r:id="rId16"/>
    <p:sldId id="669" r:id="rId17"/>
    <p:sldId id="670" r:id="rId18"/>
    <p:sldId id="751" r:id="rId19"/>
    <p:sldId id="686" r:id="rId20"/>
    <p:sldId id="687" r:id="rId21"/>
    <p:sldId id="757" r:id="rId22"/>
    <p:sldId id="750" r:id="rId23"/>
    <p:sldId id="765" r:id="rId24"/>
    <p:sldId id="763" r:id="rId25"/>
    <p:sldId id="764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96"/>
    <a:srgbClr val="356D44"/>
    <a:srgbClr val="0055C9"/>
    <a:srgbClr val="10253F"/>
    <a:srgbClr val="948A54"/>
    <a:srgbClr val="4E2C0A"/>
    <a:srgbClr val="7F7F7F"/>
    <a:srgbClr val="215968"/>
    <a:srgbClr val="8EB149"/>
    <a:srgbClr val="8E4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0" autoAdjust="0"/>
    <p:restoredTop sz="94650" autoAdjust="0"/>
  </p:normalViewPr>
  <p:slideViewPr>
    <p:cSldViewPr>
      <p:cViewPr varScale="1">
        <p:scale>
          <a:sx n="108" d="100"/>
          <a:sy n="108" d="100"/>
        </p:scale>
        <p:origin x="1482" y="96"/>
      </p:cViewPr>
      <p:guideLst>
        <p:guide orient="horz" pos="11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603" y="-6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623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8" tIns="46004" rIns="92008" bIns="4600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6" y="0"/>
            <a:ext cx="3036623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8" tIns="46004" rIns="92008" bIns="460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809A8D36-5366-4817-8AAF-7D9763AEE6CB}" type="datetimeFigureOut">
              <a:rPr lang="en-US"/>
              <a:pPr>
                <a:defRPr/>
              </a:pPr>
              <a:t>12/20/2017</a:t>
            </a:fld>
            <a:endParaRPr lang="en-US" dirty="0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121"/>
            <a:ext cx="3036623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8" tIns="46004" rIns="92008" bIns="4600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6" y="8829121"/>
            <a:ext cx="3036623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8" tIns="46004" rIns="92008" bIns="4600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76365F44-FF5F-4DA2-96D2-85FAEBF487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76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623" cy="465743"/>
          </a:xfrm>
          <a:prstGeom prst="rect">
            <a:avLst/>
          </a:prstGeom>
        </p:spPr>
        <p:txBody>
          <a:bodyPr vert="horz" lIns="92008" tIns="46004" rIns="92008" bIns="46004" rtlCol="0"/>
          <a:lstStyle>
            <a:lvl1pPr algn="l">
              <a:defRPr sz="13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2256" y="0"/>
            <a:ext cx="3036623" cy="465743"/>
          </a:xfrm>
          <a:prstGeom prst="rect">
            <a:avLst/>
          </a:prstGeom>
        </p:spPr>
        <p:txBody>
          <a:bodyPr vert="horz" lIns="92008" tIns="46004" rIns="92008" bIns="46004" rtlCol="0"/>
          <a:lstStyle>
            <a:lvl1pPr algn="r">
              <a:defRPr sz="1300" smtClean="0"/>
            </a:lvl1pPr>
          </a:lstStyle>
          <a:p>
            <a:pPr>
              <a:defRPr/>
            </a:pPr>
            <a:fld id="{8BE5D7FC-8C2B-4778-8256-CC773B380CB9}" type="datetimeFigureOut">
              <a:rPr lang="en-US"/>
              <a:pPr>
                <a:defRPr/>
              </a:pPr>
              <a:t>12/20/2017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8" tIns="46004" rIns="92008" bIns="4600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92008" tIns="46004" rIns="92008" bIns="4600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121"/>
            <a:ext cx="3036623" cy="465743"/>
          </a:xfrm>
          <a:prstGeom prst="rect">
            <a:avLst/>
          </a:prstGeom>
        </p:spPr>
        <p:txBody>
          <a:bodyPr vert="horz" lIns="92008" tIns="46004" rIns="92008" bIns="46004" rtlCol="0" anchor="b"/>
          <a:lstStyle>
            <a:lvl1pPr algn="l">
              <a:defRPr sz="13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2256" y="8829121"/>
            <a:ext cx="3036623" cy="465743"/>
          </a:xfrm>
          <a:prstGeom prst="rect">
            <a:avLst/>
          </a:prstGeom>
        </p:spPr>
        <p:txBody>
          <a:bodyPr vert="horz" lIns="92008" tIns="46004" rIns="92008" bIns="46004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9F02368F-B49C-44AA-BD51-9B75DFEE4B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98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 advClick="0" advTm="3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 bwMode="auto">
          <a:xfrm flipV="1">
            <a:off x="0" y="5857875"/>
            <a:ext cx="9144000" cy="9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3711575" y="4333875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5638800" y="4343400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7461250" y="4333875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5867400"/>
            <a:ext cx="9144000" cy="4572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228600" y="5943600"/>
            <a:ext cx="8670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Delaware County Soil &amp; Water Conservation District  |  December 14, 2017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790700" y="4071938"/>
            <a:ext cx="0" cy="179546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V="1">
            <a:off x="0" y="5857875"/>
            <a:ext cx="9144000" cy="9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>
            <a:off x="3711575" y="4333875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>
            <a:off x="5638800" y="4343400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>
            <a:off x="7461250" y="4333875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0" y="381000"/>
            <a:ext cx="906493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8" algn="r">
              <a:defRPr/>
            </a:pPr>
            <a:r>
              <a:rPr lang="en-US" sz="5200" dirty="0">
                <a:solidFill>
                  <a:srgbClr val="093A8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rgbClr val="005596"/>
                </a:solidFill>
                <a:latin typeface="Calibri" pitchFamily="34" charset="0"/>
              </a:rPr>
              <a:t>Local Flood Analysis</a:t>
            </a:r>
          </a:p>
          <a:p>
            <a:pPr lvl="8" algn="r">
              <a:defRPr/>
            </a:pPr>
            <a:r>
              <a:rPr lang="en-US" sz="4000" b="1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Calibri" pitchFamily="34" charset="0"/>
              </a:rPr>
              <a:t>Summary Meeting</a:t>
            </a:r>
          </a:p>
          <a:p>
            <a:pPr lvl="8" algn="r">
              <a:defRPr/>
            </a:pPr>
            <a:r>
              <a:rPr lang="en-US" sz="4000" b="1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Calibri" pitchFamily="34" charset="0"/>
              </a:rPr>
              <a:t>West Branch Tributaries</a:t>
            </a:r>
            <a:endParaRPr lang="en-US" sz="4000" dirty="0">
              <a:solidFill>
                <a:srgbClr val="005596"/>
              </a:solidFill>
              <a:effectLst>
                <a:glow>
                  <a:schemeClr val="accent1"/>
                </a:glow>
              </a:effectLst>
              <a:latin typeface="+mj-lt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3200400" y="2438400"/>
            <a:ext cx="5867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  <a:defRPr/>
            </a:pPr>
            <a:r>
              <a:rPr lang="en-US" sz="2800" b="1" dirty="0">
                <a:solidFill>
                  <a:srgbClr val="005596"/>
                </a:solidFill>
                <a:latin typeface="Calibri" pitchFamily="34" charset="0"/>
              </a:rPr>
              <a:t>Walton Flood Commission and</a:t>
            </a:r>
          </a:p>
          <a:p>
            <a:pPr algn="r">
              <a:lnSpc>
                <a:spcPts val="3000"/>
              </a:lnSpc>
              <a:defRPr/>
            </a:pPr>
            <a:r>
              <a:rPr lang="en-US" sz="2800" b="1" dirty="0">
                <a:solidFill>
                  <a:srgbClr val="005596"/>
                </a:solidFill>
                <a:latin typeface="Calibri" pitchFamily="34" charset="0"/>
              </a:rPr>
              <a:t>Village and Town of Walton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52600" y="4333875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28987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191000" y="3276600"/>
            <a:ext cx="4876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  <a:defRPr/>
            </a:pPr>
            <a:r>
              <a:rPr lang="en-US" sz="2200" b="1" dirty="0">
                <a:solidFill>
                  <a:srgbClr val="005596"/>
                </a:solidFill>
                <a:latin typeface="Calibri" pitchFamily="34" charset="0"/>
              </a:rPr>
              <a:t>David Murphy, P.E., CFM</a:t>
            </a:r>
          </a:p>
          <a:p>
            <a:pPr algn="r">
              <a:lnSpc>
                <a:spcPts val="3000"/>
              </a:lnSpc>
              <a:defRPr/>
            </a:pPr>
            <a:endParaRPr lang="en-US" sz="2200" b="1" dirty="0">
              <a:solidFill>
                <a:srgbClr val="00559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707503"/>
            <a:ext cx="2676662" cy="2007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692" y="4179390"/>
            <a:ext cx="2725708" cy="1535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179390"/>
            <a:ext cx="2667000" cy="1535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Existing Conditions along West Brook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6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Combination of Options along West Brook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60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33582"/>
            <a:ext cx="7790329" cy="601980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Focus Above Mead Street Bridge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54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7" y="838200"/>
            <a:ext cx="7790330" cy="601980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Focus Above Mead Street Bridge</a:t>
            </a:r>
            <a:endParaRPr lang="en-US" sz="32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79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</a:rPr>
              <a:t>   Total Benefits (Ranges) along West Brook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>
                  <a:srgbClr val="4F81BD"/>
                </a:glow>
              </a:effectLst>
              <a:uLnTx/>
              <a:uFillTx/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4981151"/>
            <a:ext cx="1219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93A8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3.1-4.1M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2426" y="3511432"/>
            <a:ext cx="1219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93A8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1.5-2.1M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2041713"/>
            <a:ext cx="1219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93A8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0.6M</a:t>
            </a:r>
          </a:p>
        </p:txBody>
      </p:sp>
    </p:spTree>
    <p:extLst>
      <p:ext uri="{BB962C8B-B14F-4D97-AF65-F5344CB8AC3E}">
        <p14:creationId xmlns:p14="http://schemas.microsoft.com/office/powerpoint/2010/main" val="202296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uLnTx/>
                <a:uFillTx/>
                <a:latin typeface="Calibri"/>
                <a:ea typeface="+mn-ea"/>
                <a:cs typeface="Arial" charset="0"/>
              </a:rPr>
              <a:t>Agenda</a:t>
            </a:r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1219200"/>
            <a:ext cx="8991600" cy="240065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East Brook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West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Third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Recommended Actions</a:t>
            </a:r>
          </a:p>
        </p:txBody>
      </p:sp>
    </p:spTree>
    <p:extLst>
      <p:ext uri="{BB962C8B-B14F-4D97-AF65-F5344CB8AC3E}">
        <p14:creationId xmlns:p14="http://schemas.microsoft.com/office/powerpoint/2010/main" val="6147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97" y="739487"/>
            <a:ext cx="7942729" cy="6137563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Third Brook Existing Depth Map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23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Third Brook Floodplain Restorations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99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</a:rPr>
              <a:t>  </a:t>
            </a:r>
            <a:r>
              <a:rPr lang="en-US" sz="3600" kern="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Focus Along Lower Third Brook Road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>
                  <a:srgbClr val="4F81BD"/>
                </a:glo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81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Focus on Kraft 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838200"/>
            <a:ext cx="7790326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7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  </a:t>
            </a: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</a:effectLst>
                <a:latin typeface="+mj-lt"/>
              </a:rPr>
              <a:t>Agenda</a:t>
            </a:r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1219200"/>
            <a:ext cx="8991600" cy="240065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596"/>
                </a:solidFill>
                <a:latin typeface="+mj-lt"/>
              </a:rPr>
              <a:t>East Brook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596"/>
                </a:solidFill>
                <a:latin typeface="+mj-lt"/>
              </a:rPr>
              <a:t>West Brook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596"/>
                </a:solidFill>
                <a:latin typeface="+mj-lt"/>
              </a:rPr>
              <a:t>Third Brook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596"/>
                </a:solidFill>
                <a:latin typeface="+mj-lt"/>
              </a:rPr>
              <a:t>Recommended Actions</a:t>
            </a:r>
          </a:p>
        </p:txBody>
      </p:sp>
    </p:spTree>
    <p:extLst>
      <p:ext uri="{BB962C8B-B14F-4D97-AF65-F5344CB8AC3E}">
        <p14:creationId xmlns:p14="http://schemas.microsoft.com/office/powerpoint/2010/main" val="21157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838200"/>
            <a:ext cx="7790326" cy="6019797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Test of Bypass Culvert at Kraft 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609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uLnTx/>
                <a:uFillTx/>
                <a:latin typeface="Calibri"/>
                <a:ea typeface="+mn-ea"/>
                <a:cs typeface="Arial" charset="0"/>
              </a:rPr>
              <a:t>Agenda</a:t>
            </a:r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1219200"/>
            <a:ext cx="8991600" cy="240065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East Brook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West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Third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Recommended Actions</a:t>
            </a:r>
          </a:p>
        </p:txBody>
      </p:sp>
    </p:spTree>
    <p:extLst>
      <p:ext uri="{BB962C8B-B14F-4D97-AF65-F5344CB8AC3E}">
        <p14:creationId xmlns:p14="http://schemas.microsoft.com/office/powerpoint/2010/main" val="1817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</a:rPr>
              <a:t>   Recommended Actions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>
                  <a:srgbClr val="4F81BD"/>
                </a:glow>
              </a:effectLst>
              <a:uLnTx/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167" y="1115720"/>
            <a:ext cx="4048432" cy="2922880"/>
          </a:xfrm>
          <a:prstGeom prst="rect">
            <a:avLst/>
          </a:prstGeom>
          <a:solidFill>
            <a:srgbClr val="FFC000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Proceed with implementation of West Brook Alternatives 1 or 2 as funding allows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Study the feasibility of East Brook Alternative 7 including the viability of not maintaining a crossing of the brook at Benton Avenue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71BDA-0297-4060-8FD6-3BE6CAC8AED3}"/>
              </a:ext>
            </a:extLst>
          </p:cNvPr>
          <p:cNvSpPr txBox="1"/>
          <p:nvPr/>
        </p:nvSpPr>
        <p:spPr>
          <a:xfrm>
            <a:off x="371167" y="4270951"/>
            <a:ext cx="4048432" cy="186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Re-instate the gauging station on East Brook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Consider establishing some type of gauging station on West Brook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42B71-EF68-4E0C-B78B-470DC4955AE7}"/>
              </a:ext>
            </a:extLst>
          </p:cNvPr>
          <p:cNvSpPr txBox="1"/>
          <p:nvPr/>
        </p:nvSpPr>
        <p:spPr>
          <a:xfrm>
            <a:off x="4853106" y="2501236"/>
            <a:ext cx="3886200" cy="3631763"/>
          </a:xfrm>
          <a:prstGeom prst="rect">
            <a:avLst/>
          </a:prstGeom>
          <a:solidFill>
            <a:srgbClr val="92D050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Pursue floodproofing of commercial buildings 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Pursue elevation of homes on a case-by-case basis as property owners ask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When opportunities arise for acquisitions where floodplain projects may be effective in the future, support these acquisitions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2FECC-DAB4-4D1B-B323-F556A5DAD4BC}"/>
              </a:ext>
            </a:extLst>
          </p:cNvPr>
          <p:cNvSpPr txBox="1"/>
          <p:nvPr/>
        </p:nvSpPr>
        <p:spPr>
          <a:xfrm>
            <a:off x="4853106" y="1115720"/>
            <a:ext cx="3886200" cy="1107996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Future bridge replacements must incorporate larger openings to reduce flooding</a:t>
            </a:r>
          </a:p>
        </p:txBody>
      </p:sp>
    </p:spTree>
    <p:extLst>
      <p:ext uri="{BB962C8B-B14F-4D97-AF65-F5344CB8AC3E}">
        <p14:creationId xmlns:p14="http://schemas.microsoft.com/office/powerpoint/2010/main" val="3695564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817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  Focus Above Delaware Street Bridge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>
                  <a:srgbClr val="4F81BD"/>
                </a:glo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20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  Bypass Culvert at Kraft – 2006 Flood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>
                  <a:srgbClr val="4F81BD"/>
                </a:glo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838200"/>
            <a:ext cx="7790325" cy="60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uLnTx/>
                <a:uFillTx/>
                <a:latin typeface="Calibri"/>
                <a:ea typeface="+mn-ea"/>
                <a:cs typeface="Arial" charset="0"/>
              </a:rPr>
              <a:t>Agenda</a:t>
            </a:r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1219200"/>
            <a:ext cx="8991600" cy="240065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East Brook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West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Third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Recommended Actions</a:t>
            </a:r>
          </a:p>
        </p:txBody>
      </p:sp>
    </p:spTree>
    <p:extLst>
      <p:ext uri="{BB962C8B-B14F-4D97-AF65-F5344CB8AC3E}">
        <p14:creationId xmlns:p14="http://schemas.microsoft.com/office/powerpoint/2010/main" val="21150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Existing Conditions along East Brook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47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44236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Combination of Options along East Brook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86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Focus Above Griswold Street Bridge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869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7" y="838200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Focus Above Griswold Street Bridge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07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" y="844236"/>
            <a:ext cx="7790329" cy="601980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latin typeface="Calibri" pitchFamily="34" charset="0"/>
              </a:rPr>
              <a:t>   Total Benefits (Ranges) along East Brook</a:t>
            </a:r>
            <a:endParaRPr lang="en-US" sz="3600" dirty="0">
              <a:solidFill>
                <a:prstClr val="white"/>
              </a:solidFill>
              <a:effectLst>
                <a:glow>
                  <a:srgbClr val="4F81BD"/>
                </a:glow>
              </a:effectLst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410200"/>
            <a:ext cx="1219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93A8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u="none" dirty="0"/>
              <a:t>0.8-1.2M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3810000"/>
            <a:ext cx="1219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93A8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u="none" dirty="0"/>
              <a:t>0.5-1.1M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1362" y="2514600"/>
            <a:ext cx="1219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93A8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1.7-2.5M</a:t>
            </a: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val="392884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9525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  <a:outerShdw blurRad="127000" dist="50800" dir="5400000" algn="ctr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uLnTx/>
                <a:uFillTx/>
                <a:latin typeface="Calibri"/>
                <a:ea typeface="+mn-ea"/>
                <a:cs typeface="Arial" charset="0"/>
              </a:rPr>
              <a:t>Agenda</a:t>
            </a:r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1219200"/>
            <a:ext cx="8991600" cy="240065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East Brook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West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Third Brook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Recommended Actions</a:t>
            </a:r>
          </a:p>
        </p:txBody>
      </p:sp>
    </p:spTree>
    <p:extLst>
      <p:ext uri="{BB962C8B-B14F-4D97-AF65-F5344CB8AC3E}">
        <p14:creationId xmlns:p14="http://schemas.microsoft.com/office/powerpoint/2010/main" val="12379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12700">
          <a:solidFill>
            <a:srgbClr val="093A81"/>
          </a:solidFill>
        </a:ln>
        <a:effectLst/>
      </a:spPr>
      <a:bodyPr wrap="square" rtlCol="0">
        <a:spAutoFit/>
      </a:bodyPr>
      <a:lstStyle>
        <a:defPPr>
          <a:defRPr u="none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10511</TotalTime>
  <Words>306</Words>
  <Application>Microsoft Office PowerPoint</Application>
  <PresentationFormat>On-screen Show (4:3)</PresentationFormat>
  <Paragraphs>65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nicolle burnham</dc:creator>
  <cp:lastModifiedBy>TOW</cp:lastModifiedBy>
  <cp:revision>676</cp:revision>
  <cp:lastPrinted>2014-02-26T19:45:37Z</cp:lastPrinted>
  <dcterms:created xsi:type="dcterms:W3CDTF">2010-05-12T18:36:20Z</dcterms:created>
  <dcterms:modified xsi:type="dcterms:W3CDTF">2017-12-20T20:17:31Z</dcterms:modified>
</cp:coreProperties>
</file>